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78" r:id="rId3"/>
    <p:sldId id="274" r:id="rId4"/>
    <p:sldId id="279" r:id="rId5"/>
    <p:sldId id="280" r:id="rId6"/>
    <p:sldId id="28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9FEBBD-64CA-438E-8F88-E551638A4F8E}" v="5" dt="2024-02-06T10:34:07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69290" autoAdjust="0"/>
  </p:normalViewPr>
  <p:slideViewPr>
    <p:cSldViewPr snapToGrid="0" snapToObjects="1">
      <p:cViewPr varScale="1">
        <p:scale>
          <a:sx n="66" d="100"/>
          <a:sy n="66" d="100"/>
        </p:scale>
        <p:origin x="130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e van der Schriek" userId="01acfe812754a3be" providerId="LiveId" clId="{439FEBBD-64CA-438E-8F88-E551638A4F8E}"/>
    <pc:docChg chg="undo custSel addSld modSld">
      <pc:chgData name="Ellie van der Schriek" userId="01acfe812754a3be" providerId="LiveId" clId="{439FEBBD-64CA-438E-8F88-E551638A4F8E}" dt="2024-02-06T10:34:07.866" v="523"/>
      <pc:docMkLst>
        <pc:docMk/>
      </pc:docMkLst>
      <pc:sldChg chg="modSp mod">
        <pc:chgData name="Ellie van der Schriek" userId="01acfe812754a3be" providerId="LiveId" clId="{439FEBBD-64CA-438E-8F88-E551638A4F8E}" dt="2024-02-05T16:17:06.430" v="514" actId="20577"/>
        <pc:sldMkLst>
          <pc:docMk/>
          <pc:sldMk cId="3670876685" sldId="274"/>
        </pc:sldMkLst>
        <pc:spChg chg="mod">
          <ac:chgData name="Ellie van der Schriek" userId="01acfe812754a3be" providerId="LiveId" clId="{439FEBBD-64CA-438E-8F88-E551638A4F8E}" dt="2024-02-05T16:17:06.430" v="514" actId="20577"/>
          <ac:spMkLst>
            <pc:docMk/>
            <pc:sldMk cId="3670876685" sldId="274"/>
            <ac:spMk id="3" creationId="{00000000-0000-0000-0000-000000000000}"/>
          </ac:spMkLst>
        </pc:spChg>
      </pc:sldChg>
      <pc:sldChg chg="addSp modSp mod">
        <pc:chgData name="Ellie van der Schriek" userId="01acfe812754a3be" providerId="LiveId" clId="{439FEBBD-64CA-438E-8F88-E551638A4F8E}" dt="2024-02-06T10:34:07.866" v="523"/>
        <pc:sldMkLst>
          <pc:docMk/>
          <pc:sldMk cId="1345340485" sldId="278"/>
        </pc:sldMkLst>
        <pc:spChg chg="mod">
          <ac:chgData name="Ellie van der Schriek" userId="01acfe812754a3be" providerId="LiveId" clId="{439FEBBD-64CA-438E-8F88-E551638A4F8E}" dt="2024-02-06T10:33:59.917" v="522" actId="21"/>
          <ac:spMkLst>
            <pc:docMk/>
            <pc:sldMk cId="1345340485" sldId="278"/>
            <ac:spMk id="3" creationId="{00000000-0000-0000-0000-000000000000}"/>
          </ac:spMkLst>
        </pc:spChg>
        <pc:picChg chg="add mod modCrop">
          <ac:chgData name="Ellie van der Schriek" userId="01acfe812754a3be" providerId="LiveId" clId="{439FEBBD-64CA-438E-8F88-E551638A4F8E}" dt="2024-02-06T10:34:07.866" v="523"/>
          <ac:picMkLst>
            <pc:docMk/>
            <pc:sldMk cId="1345340485" sldId="278"/>
            <ac:picMk id="5" creationId="{EE6E065C-5E5B-AD50-BD1C-338D751646A8}"/>
          </ac:picMkLst>
        </pc:picChg>
      </pc:sldChg>
      <pc:sldChg chg="modSp new mod">
        <pc:chgData name="Ellie van der Schriek" userId="01acfe812754a3be" providerId="LiveId" clId="{439FEBBD-64CA-438E-8F88-E551638A4F8E}" dt="2024-02-05T16:02:40.495" v="445" actId="20577"/>
        <pc:sldMkLst>
          <pc:docMk/>
          <pc:sldMk cId="1121667083" sldId="280"/>
        </pc:sldMkLst>
        <pc:spChg chg="mod">
          <ac:chgData name="Ellie van der Schriek" userId="01acfe812754a3be" providerId="LiveId" clId="{439FEBBD-64CA-438E-8F88-E551638A4F8E}" dt="2024-02-05T15:37:28.597" v="27" actId="6549"/>
          <ac:spMkLst>
            <pc:docMk/>
            <pc:sldMk cId="1121667083" sldId="280"/>
            <ac:spMk id="2" creationId="{09B6C515-5DE2-3436-709C-9D88CD4C3C50}"/>
          </ac:spMkLst>
        </pc:spChg>
        <pc:spChg chg="mod">
          <ac:chgData name="Ellie van der Schriek" userId="01acfe812754a3be" providerId="LiveId" clId="{439FEBBD-64CA-438E-8F88-E551638A4F8E}" dt="2024-02-05T16:02:40.495" v="445" actId="20577"/>
          <ac:spMkLst>
            <pc:docMk/>
            <pc:sldMk cId="1121667083" sldId="280"/>
            <ac:spMk id="3" creationId="{CEA9EDE9-E538-87DE-594A-85CACEC4A0F9}"/>
          </ac:spMkLst>
        </pc:spChg>
      </pc:sldChg>
      <pc:sldChg chg="modSp new mod">
        <pc:chgData name="Ellie van der Schriek" userId="01acfe812754a3be" providerId="LiveId" clId="{439FEBBD-64CA-438E-8F88-E551638A4F8E}" dt="2024-02-05T16:15:56.353" v="509" actId="403"/>
        <pc:sldMkLst>
          <pc:docMk/>
          <pc:sldMk cId="3812444431" sldId="281"/>
        </pc:sldMkLst>
        <pc:spChg chg="mod">
          <ac:chgData name="Ellie van der Schriek" userId="01acfe812754a3be" providerId="LiveId" clId="{439FEBBD-64CA-438E-8F88-E551638A4F8E}" dt="2024-02-05T16:13:40.298" v="484" actId="20577"/>
          <ac:spMkLst>
            <pc:docMk/>
            <pc:sldMk cId="3812444431" sldId="281"/>
            <ac:spMk id="2" creationId="{A844F645-C6AD-8299-8034-77F599870072}"/>
          </ac:spMkLst>
        </pc:spChg>
        <pc:spChg chg="mod">
          <ac:chgData name="Ellie van der Schriek" userId="01acfe812754a3be" providerId="LiveId" clId="{439FEBBD-64CA-438E-8F88-E551638A4F8E}" dt="2024-02-05T16:15:56.353" v="509" actId="403"/>
          <ac:spMkLst>
            <pc:docMk/>
            <pc:sldMk cId="3812444431" sldId="281"/>
            <ac:spMk id="3" creationId="{8B76D4CE-A21B-1429-67F4-835E75F5144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A0A21-AC57-254F-BBB9-22B507B2D56B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B56A3-7F52-DE43-BC03-99B85B791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898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B56A3-7F52-DE43-BC03-99B85B791D1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23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70D7-37C5-EC44-A32B-5170021300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49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470D7-37C5-EC44-A32B-5170021300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81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B56A3-7F52-DE43-BC03-99B85B791D1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374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B7E0F-ADDB-F74F-ABF9-D5FF3791BF5B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8E553E-9768-AE41-8BBC-91DFF1D2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05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B7E0F-ADDB-F74F-ABF9-D5FF3791BF5B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8E553E-9768-AE41-8BBC-91DFF1D2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0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B7E0F-ADDB-F74F-ABF9-D5FF3791BF5B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8E553E-9768-AE41-8BBC-91DFF1D2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41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B7E0F-ADDB-F74F-ABF9-D5FF3791BF5B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8E553E-9768-AE41-8BBC-91DFF1D2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537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B7E0F-ADDB-F74F-ABF9-D5FF3791BF5B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8E553E-9768-AE41-8BBC-91DFF1D2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90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17500" y="1825625"/>
            <a:ext cx="5461000" cy="4486274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956300" y="1825625"/>
            <a:ext cx="5829300" cy="4486274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B7E0F-ADDB-F74F-ABF9-D5FF3791BF5B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8E553E-9768-AE41-8BBC-91DFF1D2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581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588" y="365125"/>
            <a:ext cx="9993312" cy="1169987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2588" y="1681163"/>
            <a:ext cx="5535612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69888" y="2505074"/>
            <a:ext cx="5561012" cy="3832225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13400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13400" cy="3832224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B7E0F-ADDB-F74F-ABF9-D5FF3791BF5B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8E553E-9768-AE41-8BBC-91DFF1D2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7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GB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B7E0F-ADDB-F74F-ABF9-D5FF3791BF5B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8E553E-9768-AE41-8BBC-91DFF1D2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26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B7E0F-ADDB-F74F-ABF9-D5FF3791BF5B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8E553E-9768-AE41-8BBC-91DFF1D2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81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B7E0F-ADDB-F74F-ABF9-D5FF3791BF5B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8E553E-9768-AE41-8BBC-91DFF1D2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0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en-GB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BB7E0F-ADDB-F74F-ABF9-D5FF3791BF5B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8E553E-9768-AE41-8BBC-91DFF1D21C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73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75B843"/>
          </a:solidFill>
          <a:ln>
            <a:solidFill>
              <a:srgbClr val="75B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jdelijke aanduiding voor titel 1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288925"/>
            <a:ext cx="99441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GB" altLang="nl-NL"/>
          </a:p>
        </p:txBody>
      </p:sp>
      <p:sp>
        <p:nvSpPr>
          <p:cNvPr id="1028" name="Tijdelijke aanduiding voor tekst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803400"/>
            <a:ext cx="114300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GB" alt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42900" y="648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2BB7E0F-ADDB-F74F-ABF9-D5FF3791BF5B}" type="datetimeFigureOut">
              <a:rPr lang="nl-NL" smtClean="0"/>
              <a:t>6-2-2024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042400" y="648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E8E553E-9768-AE41-8BBC-91DFF1D21C25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900" y="122238"/>
            <a:ext cx="16605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3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4400" kern="1200" dirty="0">
          <a:solidFill>
            <a:srgbClr val="91C46E"/>
          </a:solidFill>
          <a:latin typeface="Museo Sans Rounded 900" panose="02000000000000000000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91C46E"/>
          </a:solidFill>
          <a:latin typeface="Museo Sans Rounded 900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91C46E"/>
          </a:solidFill>
          <a:latin typeface="Museo Sans Rounded 900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91C46E"/>
          </a:solidFill>
          <a:latin typeface="Museo Sans Rounded 900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91C46E"/>
          </a:solidFill>
          <a:latin typeface="Museo Sans Rounded 900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91C46E"/>
          </a:solidFill>
          <a:latin typeface="Museo Sans Rounded 90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91C46E"/>
          </a:solidFill>
          <a:latin typeface="Museo Sans Rounded 90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91C46E"/>
          </a:solidFill>
          <a:latin typeface="Museo Sans Rounded 90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91C46E"/>
          </a:solidFill>
          <a:latin typeface="Museo Sans Rounded 90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Museo Sans Rounded 700" panose="02000000000000000000" pitchFamily="50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useo Sans Rounded 300" panose="02000000000000000000" pitchFamily="50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Museo Sans Rounded 300" panose="02000000000000000000" pitchFamily="50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Museo Sans Rounded 300" panose="02000000000000000000" pitchFamily="50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Museo Sans Rounded 300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ntr.nl/index.php?id=VPWON_129715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0ED4C6C-0B83-4799-9A3C-C20197617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944" t="14957" r="11104" b="15392"/>
          <a:stretch/>
        </p:blipFill>
        <p:spPr>
          <a:xfrm>
            <a:off x="743628" y="948017"/>
            <a:ext cx="9745921" cy="4961965"/>
          </a:xfrm>
        </p:spPr>
      </p:pic>
    </p:spTree>
    <p:extLst>
      <p:ext uri="{BB962C8B-B14F-4D97-AF65-F5344CB8AC3E}">
        <p14:creationId xmlns:p14="http://schemas.microsoft.com/office/powerpoint/2010/main" val="58920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22" y="288925"/>
            <a:ext cx="9266178" cy="1357313"/>
          </a:xfrm>
        </p:spPr>
        <p:txBody>
          <a:bodyPr/>
          <a:lstStyle/>
          <a:p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Het eten van de </a:t>
            </a:r>
            <a:r>
              <a:rPr lang="en-US" dirty="0" err="1">
                <a:latin typeface="Arial Rounded MT Bold" charset="0"/>
                <a:ea typeface="Arial Rounded MT Bold" charset="0"/>
                <a:cs typeface="Arial Rounded MT Bold" charset="0"/>
              </a:rPr>
              <a:t>toekomst</a:t>
            </a:r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422" y="1412111"/>
            <a:ext cx="10266745" cy="4696589"/>
          </a:xfrm>
        </p:spPr>
        <p:txBody>
          <a:bodyPr/>
          <a:lstStyle/>
          <a:p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5" name="Afbeelding 4">
            <a:hlinkClick r:id="rId3"/>
            <a:extLst>
              <a:ext uri="{FF2B5EF4-FFF2-40B4-BE49-F238E27FC236}">
                <a16:creationId xmlns:a16="http://schemas.microsoft.com/office/drawing/2014/main" id="{EE6E065C-5E5B-AD50-BD1C-338D751646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5" t="7764" r="2918" b="7848"/>
          <a:stretch/>
        </p:blipFill>
        <p:spPr>
          <a:xfrm>
            <a:off x="1496349" y="1464759"/>
            <a:ext cx="8264324" cy="4591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4534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22" y="288925"/>
            <a:ext cx="9266178" cy="1357313"/>
          </a:xfrm>
        </p:spPr>
        <p:txBody>
          <a:bodyPr/>
          <a:lstStyle/>
          <a:p>
            <a:r>
              <a:rPr lang="en-US" dirty="0" err="1">
                <a:latin typeface="Arial Rounded MT Bold" charset="0"/>
                <a:ea typeface="Arial Rounded MT Bold" charset="0"/>
                <a:cs typeface="Arial Rounded MT Bold" charset="0"/>
              </a:rPr>
              <a:t>Verzilting</a:t>
            </a:r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422" y="1646238"/>
            <a:ext cx="10266745" cy="4696589"/>
          </a:xfrm>
        </p:spPr>
        <p:txBody>
          <a:bodyPr/>
          <a:lstStyle/>
          <a:p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In </a:t>
            </a:r>
            <a:r>
              <a:rPr lang="en-US" sz="3200" dirty="0" err="1">
                <a:latin typeface="Arial Rounded MT Bold" charset="0"/>
                <a:ea typeface="Arial Rounded MT Bold" charset="0"/>
                <a:cs typeface="Arial Rounded MT Bold" charset="0"/>
              </a:rPr>
              <a:t>veel</a:t>
            </a: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 water in Nederland zit </a:t>
            </a:r>
            <a:r>
              <a:rPr lang="en-US" sz="3200" dirty="0" err="1">
                <a:latin typeface="Arial Rounded MT Bold" charset="0"/>
                <a:ea typeface="Arial Rounded MT Bold" charset="0"/>
                <a:cs typeface="Arial Rounded MT Bold" charset="0"/>
              </a:rPr>
              <a:t>een</a:t>
            </a: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3200" dirty="0" err="1">
                <a:latin typeface="Arial Rounded MT Bold" charset="0"/>
                <a:ea typeface="Arial Rounded MT Bold" charset="0"/>
                <a:cs typeface="Arial Rounded MT Bold" charset="0"/>
              </a:rPr>
              <a:t>beetje</a:t>
            </a: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3200" dirty="0" err="1">
                <a:latin typeface="Arial Rounded MT Bold" charset="0"/>
                <a:ea typeface="Arial Rounded MT Bold" charset="0"/>
                <a:cs typeface="Arial Rounded MT Bold" charset="0"/>
              </a:rPr>
              <a:t>zout</a:t>
            </a:r>
            <a:endParaRPr lang="en-US" sz="32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 Rounded MT Bold" charset="0"/>
                <a:ea typeface="Arial Rounded MT Bold" charset="0"/>
                <a:cs typeface="Arial Rounded MT Bold" charset="0"/>
              </a:rPr>
              <a:t>Droogte</a:t>
            </a: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 -&gt; het </a:t>
            </a:r>
            <a:r>
              <a:rPr lang="en-US" sz="3200" dirty="0" err="1">
                <a:latin typeface="Arial Rounded MT Bold" charset="0"/>
                <a:ea typeface="Arial Rounded MT Bold" charset="0"/>
                <a:cs typeface="Arial Rounded MT Bold" charset="0"/>
              </a:rPr>
              <a:t>zoutgehalte</a:t>
            </a: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 in de </a:t>
            </a:r>
            <a:r>
              <a:rPr lang="en-US" sz="3200" dirty="0" err="1">
                <a:latin typeface="Arial Rounded MT Bold" charset="0"/>
                <a:ea typeface="Arial Rounded MT Bold" charset="0"/>
                <a:cs typeface="Arial Rounded MT Bold" charset="0"/>
              </a:rPr>
              <a:t>bodem</a:t>
            </a: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3200" dirty="0" err="1">
                <a:latin typeface="Arial Rounded MT Bold" charset="0"/>
                <a:ea typeface="Arial Rounded MT Bold" charset="0"/>
                <a:cs typeface="Arial Rounded MT Bold" charset="0"/>
              </a:rPr>
              <a:t>neemt</a:t>
            </a: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 toe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 Rounded MT Bold" charset="0"/>
                <a:ea typeface="Arial Rounded MT Bold" charset="0"/>
                <a:cs typeface="Arial Rounded MT Bold" charset="0"/>
              </a:rPr>
              <a:t>Zeespiegelstijging</a:t>
            </a: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 -&gt; </a:t>
            </a:r>
            <a:r>
              <a:rPr lang="en-US" sz="3200" dirty="0" err="1">
                <a:latin typeface="Arial Rounded MT Bold" charset="0"/>
                <a:ea typeface="Arial Rounded MT Bold" charset="0"/>
                <a:cs typeface="Arial Rounded MT Bold" charset="0"/>
              </a:rPr>
              <a:t>meer</a:t>
            </a: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3200" dirty="0" err="1">
                <a:latin typeface="Arial Rounded MT Bold" charset="0"/>
                <a:ea typeface="Arial Rounded MT Bold" charset="0"/>
                <a:cs typeface="Arial Rounded MT Bold" charset="0"/>
              </a:rPr>
              <a:t>zout</a:t>
            </a: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 water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 Rounded MT Bold" charset="0"/>
                <a:ea typeface="Arial Rounded MT Bold" charset="0"/>
                <a:cs typeface="Arial Rounded MT Bold" charset="0"/>
              </a:rPr>
              <a:t>Veel</a:t>
            </a: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3200" dirty="0" err="1">
                <a:latin typeface="Arial Rounded MT Bold" charset="0"/>
                <a:ea typeface="Arial Rounded MT Bold" charset="0"/>
                <a:cs typeface="Arial Rounded MT Bold" charset="0"/>
              </a:rPr>
              <a:t>planten</a:t>
            </a: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3200" dirty="0" err="1">
                <a:latin typeface="Arial Rounded MT Bold" charset="0"/>
                <a:ea typeface="Arial Rounded MT Bold" charset="0"/>
                <a:cs typeface="Arial Rounded MT Bold" charset="0"/>
              </a:rPr>
              <a:t>kunnen</a:t>
            </a: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3200" dirty="0" err="1">
                <a:latin typeface="Arial Rounded MT Bold" charset="0"/>
                <a:ea typeface="Arial Rounded MT Bold" charset="0"/>
                <a:cs typeface="Arial Rounded MT Bold" charset="0"/>
              </a:rPr>
              <a:t>niet</a:t>
            </a:r>
            <a:r>
              <a:rPr lang="en-US" sz="3200">
                <a:latin typeface="Arial Rounded MT Bold" charset="0"/>
                <a:ea typeface="Arial Rounded MT Bold" charset="0"/>
                <a:cs typeface="Arial Rounded MT Bold" charset="0"/>
              </a:rPr>
              <a:t> tegen</a:t>
            </a: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3200" dirty="0" err="1">
                <a:latin typeface="Arial Rounded MT Bold" charset="0"/>
                <a:ea typeface="Arial Rounded MT Bold" charset="0"/>
                <a:cs typeface="Arial Rounded MT Bold" charset="0"/>
              </a:rPr>
              <a:t>zout</a:t>
            </a: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 in de </a:t>
            </a:r>
            <a:r>
              <a:rPr lang="en-US" sz="3200" dirty="0" err="1">
                <a:latin typeface="Arial Rounded MT Bold" charset="0"/>
                <a:ea typeface="Arial Rounded MT Bold" charset="0"/>
                <a:cs typeface="Arial Rounded MT Bold" charset="0"/>
              </a:rPr>
              <a:t>bodem</a:t>
            </a:r>
            <a:r>
              <a:rPr lang="en-US" sz="3200" dirty="0">
                <a:latin typeface="Arial Rounded MT Bold" charset="0"/>
                <a:ea typeface="Arial Rounded MT Bold" charset="0"/>
                <a:cs typeface="Arial Rounded MT Bold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087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F11E9-C25E-FECB-98E5-5041F288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288925"/>
            <a:ext cx="9944100" cy="1357313"/>
          </a:xfrm>
        </p:spPr>
        <p:txBody>
          <a:bodyPr wrap="square" anchor="ctr">
            <a:normAutofit/>
          </a:bodyPr>
          <a:lstStyle/>
          <a:p>
            <a:r>
              <a:rPr lang="nl-NL"/>
              <a:t>Proefje: </a:t>
            </a:r>
            <a:br>
              <a:rPr lang="nl-NL"/>
            </a:br>
            <a:r>
              <a:rPr lang="nl-NL"/>
              <a:t>Hoe goed kan tuinkers tegen zout water?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9CC86F2F-2500-FA40-D65D-E11526085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123961"/>
              </p:ext>
            </p:extLst>
          </p:nvPr>
        </p:nvGraphicFramePr>
        <p:xfrm>
          <a:off x="505510" y="2092158"/>
          <a:ext cx="11053980" cy="382340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403374">
                  <a:extLst>
                    <a:ext uri="{9D8B030D-6E8A-4147-A177-3AD203B41FA5}">
                      <a16:colId xmlns:a16="http://schemas.microsoft.com/office/drawing/2014/main" val="1274116640"/>
                    </a:ext>
                  </a:extLst>
                </a:gridCol>
                <a:gridCol w="6650606">
                  <a:extLst>
                    <a:ext uri="{9D8B030D-6E8A-4147-A177-3AD203B41FA5}">
                      <a16:colId xmlns:a16="http://schemas.microsoft.com/office/drawing/2014/main" val="221557725"/>
                    </a:ext>
                  </a:extLst>
                </a:gridCol>
              </a:tblGrid>
              <a:tr h="105374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nl-NL" sz="3100" dirty="0">
                          <a:effectLst/>
                        </a:rPr>
                        <a:t>Watertype</a:t>
                      </a:r>
                      <a:endParaRPr lang="nl-NL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938" marR="192938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3100" dirty="0">
                          <a:effectLst/>
                        </a:rPr>
                        <a:t>Zout toegevoegd in gram per 500ml</a:t>
                      </a:r>
                      <a:endParaRPr lang="nl-NL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938" marR="192938" marT="0" marB="0" anchor="ctr"/>
                </a:tc>
                <a:extLst>
                  <a:ext uri="{0D108BD9-81ED-4DB2-BD59-A6C34878D82A}">
                    <a16:rowId xmlns:a16="http://schemas.microsoft.com/office/drawing/2014/main" val="4064951687"/>
                  </a:ext>
                </a:extLst>
              </a:tr>
              <a:tr h="54945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nl-NL" sz="3100">
                          <a:effectLst/>
                        </a:rPr>
                        <a:t>Zoet</a:t>
                      </a:r>
                      <a:endParaRPr lang="nl-NL" sz="3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938" marR="19293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3100" dirty="0">
                          <a:effectLst/>
                        </a:rPr>
                        <a:t>0</a:t>
                      </a:r>
                      <a:endParaRPr lang="nl-NL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938" marR="192938" marT="0" marB="0"/>
                </a:tc>
                <a:extLst>
                  <a:ext uri="{0D108BD9-81ED-4DB2-BD59-A6C34878D82A}">
                    <a16:rowId xmlns:a16="http://schemas.microsoft.com/office/drawing/2014/main" val="585308406"/>
                  </a:ext>
                </a:extLst>
              </a:tr>
              <a:tr h="57184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nl-NL" sz="3100" dirty="0">
                          <a:effectLst/>
                        </a:rPr>
                        <a:t>Licht zilt</a:t>
                      </a:r>
                      <a:endParaRPr lang="nl-NL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938" marR="19293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3100" dirty="0">
                          <a:effectLst/>
                        </a:rPr>
                        <a:t>1 gram = halve theelepel</a:t>
                      </a:r>
                      <a:endParaRPr lang="nl-NL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938" marR="192938" marT="0" marB="0"/>
                </a:tc>
                <a:extLst>
                  <a:ext uri="{0D108BD9-81ED-4DB2-BD59-A6C34878D82A}">
                    <a16:rowId xmlns:a16="http://schemas.microsoft.com/office/drawing/2014/main" val="4116177078"/>
                  </a:ext>
                </a:extLst>
              </a:tr>
              <a:tr h="54945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nl-NL" sz="3100" dirty="0">
                          <a:effectLst/>
                        </a:rPr>
                        <a:t>Matig zilt</a:t>
                      </a:r>
                      <a:endParaRPr lang="nl-NL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938" marR="19293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3100" dirty="0">
                          <a:effectLst/>
                        </a:rPr>
                        <a:t>4 gram = 2 theelepels</a:t>
                      </a:r>
                      <a:endParaRPr lang="nl-NL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938" marR="192938" marT="0" marB="0"/>
                </a:tc>
                <a:extLst>
                  <a:ext uri="{0D108BD9-81ED-4DB2-BD59-A6C34878D82A}">
                    <a16:rowId xmlns:a16="http://schemas.microsoft.com/office/drawing/2014/main" val="1665066271"/>
                  </a:ext>
                </a:extLst>
              </a:tr>
              <a:tr h="54945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nl-NL" sz="3100">
                          <a:effectLst/>
                        </a:rPr>
                        <a:t>Zeer zilt</a:t>
                      </a:r>
                      <a:endParaRPr lang="nl-NL" sz="3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938" marR="19293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3100">
                          <a:effectLst/>
                        </a:rPr>
                        <a:t>8 gram = 4 theelepels</a:t>
                      </a:r>
                      <a:endParaRPr lang="nl-NL" sz="3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938" marR="192938" marT="0" marB="0"/>
                </a:tc>
                <a:extLst>
                  <a:ext uri="{0D108BD9-81ED-4DB2-BD59-A6C34878D82A}">
                    <a16:rowId xmlns:a16="http://schemas.microsoft.com/office/drawing/2014/main" val="1514748972"/>
                  </a:ext>
                </a:extLst>
              </a:tr>
              <a:tr h="54945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nl-NL" sz="3100">
                          <a:effectLst/>
                        </a:rPr>
                        <a:t>Zout/Noordzeewater</a:t>
                      </a:r>
                      <a:endParaRPr lang="nl-NL" sz="3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938" marR="19293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3100" dirty="0">
                          <a:effectLst/>
                        </a:rPr>
                        <a:t>16 gram = 8 theelepels</a:t>
                      </a:r>
                      <a:endParaRPr lang="nl-NL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938" marR="192938" marT="0" marB="0"/>
                </a:tc>
                <a:extLst>
                  <a:ext uri="{0D108BD9-81ED-4DB2-BD59-A6C34878D82A}">
                    <a16:rowId xmlns:a16="http://schemas.microsoft.com/office/drawing/2014/main" val="1512387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02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6C515-5DE2-3436-709C-9D88CD4C3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Zilte groenten kweken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A9EDE9-E538-87DE-594A-85CACEC4A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347537"/>
            <a:ext cx="11430000" cy="4761163"/>
          </a:xfrm>
        </p:spPr>
        <p:txBody>
          <a:bodyPr/>
          <a:lstStyle/>
          <a:p>
            <a:pPr marL="0" indent="0" algn="l">
              <a:buNone/>
            </a:pPr>
            <a:r>
              <a:rPr lang="nl-NL" sz="2400" b="1" i="0" u="none" strike="noStrike" baseline="0" dirty="0">
                <a:solidFill>
                  <a:srgbClr val="4A4A49"/>
                </a:solidFill>
                <a:latin typeface="OpenSans-Bold"/>
              </a:rPr>
              <a:t>STAPPEN</a:t>
            </a:r>
          </a:p>
          <a:p>
            <a:pPr algn="l"/>
            <a:r>
              <a:rPr lang="nl-NL" sz="2400" b="1" i="0" u="none" strike="noStrike" baseline="0" dirty="0">
                <a:solidFill>
                  <a:srgbClr val="4A4A49"/>
                </a:solidFill>
                <a:latin typeface="OpenSans-Bold"/>
              </a:rPr>
              <a:t>Stap 1: </a:t>
            </a:r>
            <a:r>
              <a:rPr lang="nl-NL" sz="2400" b="0" i="0" u="none" strike="noStrike" baseline="0" dirty="0">
                <a:solidFill>
                  <a:srgbClr val="4A4A49"/>
                </a:solidFill>
                <a:latin typeface="OpenSans"/>
              </a:rPr>
              <a:t>Kweekzak openvouwen</a:t>
            </a:r>
          </a:p>
          <a:p>
            <a:pPr algn="l"/>
            <a:r>
              <a:rPr lang="nl-NL" sz="2400" b="1" i="0" u="none" strike="noStrike" baseline="0" dirty="0">
                <a:solidFill>
                  <a:srgbClr val="4A4A49"/>
                </a:solidFill>
                <a:latin typeface="OpenSans-Bold"/>
              </a:rPr>
              <a:t>Stap 2: </a:t>
            </a:r>
            <a:r>
              <a:rPr lang="nl-NL" sz="2400" b="0" i="0" u="none" strike="noStrike" baseline="0" dirty="0">
                <a:solidFill>
                  <a:srgbClr val="4A4A49"/>
                </a:solidFill>
                <a:latin typeface="OpenSans"/>
              </a:rPr>
              <a:t>Kokostablet op de bodem leggen en zakje met voeding uitstrooien</a:t>
            </a:r>
          </a:p>
          <a:p>
            <a:pPr algn="l"/>
            <a:r>
              <a:rPr lang="nl-NL" sz="2400" b="1" i="0" u="none" strike="noStrike" baseline="0" dirty="0">
                <a:solidFill>
                  <a:srgbClr val="4A4A49"/>
                </a:solidFill>
                <a:latin typeface="OpenSans-Bold"/>
              </a:rPr>
              <a:t>Stap 3: </a:t>
            </a:r>
            <a:r>
              <a:rPr lang="nl-NL" sz="2400" b="0" i="0" u="none" strike="noStrike" baseline="0" dirty="0">
                <a:solidFill>
                  <a:srgbClr val="4A4A49"/>
                </a:solidFill>
                <a:latin typeface="OpenSans"/>
              </a:rPr>
              <a:t>400 ml water afmeten en in de kweekzak gieten</a:t>
            </a:r>
          </a:p>
          <a:p>
            <a:pPr algn="l"/>
            <a:r>
              <a:rPr lang="nl-NL" sz="2400" b="1" i="0" u="none" strike="noStrike" baseline="0" dirty="0">
                <a:solidFill>
                  <a:srgbClr val="4A4A49"/>
                </a:solidFill>
                <a:latin typeface="OpenSans-Bold"/>
              </a:rPr>
              <a:t>Stap 4: </a:t>
            </a:r>
            <a:r>
              <a:rPr lang="nl-NL" sz="2400" b="0" i="0" u="none" strike="noStrike" baseline="0" dirty="0">
                <a:solidFill>
                  <a:srgbClr val="4A4A49"/>
                </a:solidFill>
                <a:latin typeface="OpenSans"/>
              </a:rPr>
              <a:t>De opgezwollen kokosaarde kneden zodat het iets losser komt te zitten</a:t>
            </a:r>
          </a:p>
          <a:p>
            <a:pPr algn="l"/>
            <a:r>
              <a:rPr lang="nl-NL" sz="2400" b="1" i="0" u="none" strike="noStrike" baseline="0" dirty="0">
                <a:solidFill>
                  <a:srgbClr val="4A4A49"/>
                </a:solidFill>
                <a:latin typeface="OpenSans-Bold"/>
              </a:rPr>
              <a:t>Stap 5: </a:t>
            </a:r>
            <a:r>
              <a:rPr lang="nl-NL" sz="2400" i="0" u="none" strike="noStrike" baseline="0" dirty="0">
                <a:solidFill>
                  <a:srgbClr val="4A4A49"/>
                </a:solidFill>
                <a:latin typeface="OpenSans-Bold"/>
              </a:rPr>
              <a:t>Voor strandbiet en oesterblad 5 g</a:t>
            </a:r>
            <a:r>
              <a:rPr lang="nl-NL" sz="2400" b="0" i="0" u="none" strike="noStrike" baseline="0" dirty="0">
                <a:solidFill>
                  <a:srgbClr val="4A4A49"/>
                </a:solidFill>
                <a:latin typeface="OpenSans"/>
              </a:rPr>
              <a:t>aatjes maken in de kokosaarde met je vinger. Voor zeekraal, </a:t>
            </a:r>
            <a:r>
              <a:rPr lang="nl-NL" sz="2400" b="0" i="0" u="none" strike="noStrike" baseline="0" dirty="0" err="1">
                <a:solidFill>
                  <a:srgbClr val="4A4A49"/>
                </a:solidFill>
                <a:latin typeface="OpenSans"/>
              </a:rPr>
              <a:t>zeevenkel</a:t>
            </a:r>
            <a:r>
              <a:rPr lang="nl-NL" sz="2400" b="0" i="0" u="none" strike="noStrike" baseline="0" dirty="0">
                <a:solidFill>
                  <a:srgbClr val="4A4A49"/>
                </a:solidFill>
                <a:latin typeface="OpenSans"/>
              </a:rPr>
              <a:t> en </a:t>
            </a:r>
            <a:r>
              <a:rPr lang="nl-NL" sz="2400" b="0" i="0" u="none" strike="noStrike" baseline="0" dirty="0" err="1">
                <a:solidFill>
                  <a:srgbClr val="4A4A49"/>
                </a:solidFill>
                <a:latin typeface="OpenSans"/>
              </a:rPr>
              <a:t>zeeaster</a:t>
            </a:r>
            <a:r>
              <a:rPr lang="nl-NL" sz="2400" b="0" i="0" u="none" strike="noStrike" baseline="0" dirty="0">
                <a:solidFill>
                  <a:srgbClr val="4A4A49"/>
                </a:solidFill>
                <a:latin typeface="OpenSans"/>
              </a:rPr>
              <a:t> kun je deze stap overslaan</a:t>
            </a:r>
          </a:p>
          <a:p>
            <a:pPr algn="l"/>
            <a:r>
              <a:rPr lang="nl-NL" sz="2400" b="1" i="0" u="none" strike="noStrike" baseline="0" dirty="0">
                <a:solidFill>
                  <a:srgbClr val="4A4A49"/>
                </a:solidFill>
                <a:latin typeface="OpenSans-Bold"/>
              </a:rPr>
              <a:t>Stap 6: </a:t>
            </a:r>
            <a:r>
              <a:rPr lang="nl-NL" sz="2400" i="0" u="none" strike="noStrike" baseline="0" dirty="0">
                <a:solidFill>
                  <a:srgbClr val="4A4A49"/>
                </a:solidFill>
                <a:latin typeface="OpenSans-Bold"/>
              </a:rPr>
              <a:t>Voor strandbiet en oesterblad </a:t>
            </a:r>
            <a:r>
              <a:rPr lang="nl-NL" sz="2400" dirty="0">
                <a:solidFill>
                  <a:srgbClr val="4A4A49"/>
                </a:solidFill>
                <a:latin typeface="OpenSans"/>
              </a:rPr>
              <a:t>d</a:t>
            </a:r>
            <a:r>
              <a:rPr lang="nl-NL" sz="2400" b="0" i="0" u="none" strike="noStrike" baseline="0" dirty="0">
                <a:solidFill>
                  <a:srgbClr val="4A4A49"/>
                </a:solidFill>
                <a:latin typeface="OpenSans"/>
              </a:rPr>
              <a:t>e zaden in de gaatjes doen en toedekken met kokosaarde. Voor zeekraal, </a:t>
            </a:r>
            <a:r>
              <a:rPr lang="nl-NL" sz="2400" b="0" i="0" u="none" strike="noStrike" baseline="0" dirty="0" err="1">
                <a:solidFill>
                  <a:srgbClr val="4A4A49"/>
                </a:solidFill>
                <a:latin typeface="OpenSans"/>
              </a:rPr>
              <a:t>zeevenkel</a:t>
            </a:r>
            <a:r>
              <a:rPr lang="nl-NL" sz="2400" b="0" i="0" u="none" strike="noStrike" baseline="0" dirty="0">
                <a:solidFill>
                  <a:srgbClr val="4A4A49"/>
                </a:solidFill>
                <a:latin typeface="OpenSans"/>
              </a:rPr>
              <a:t> en </a:t>
            </a:r>
            <a:r>
              <a:rPr lang="nl-NL" sz="2400" b="0" i="0" u="none" strike="noStrike" baseline="0" dirty="0" err="1">
                <a:solidFill>
                  <a:srgbClr val="4A4A49"/>
                </a:solidFill>
                <a:latin typeface="OpenSans"/>
              </a:rPr>
              <a:t>zeeaster</a:t>
            </a:r>
            <a:r>
              <a:rPr lang="nl-NL" sz="2400" b="0" i="0" u="none" strike="noStrike" baseline="0" dirty="0">
                <a:solidFill>
                  <a:srgbClr val="4A4A49"/>
                </a:solidFill>
                <a:latin typeface="OpenSans"/>
              </a:rPr>
              <a:t> de zaadjes gelijkmatig op de kokosaarde strooien. Druk de zaadjes lichtjes aan, maar bedek ze niet.</a:t>
            </a:r>
          </a:p>
          <a:p>
            <a:pPr algn="l"/>
            <a:r>
              <a:rPr lang="nl-NL" sz="2400" b="1" i="0" u="none" strike="noStrike" baseline="0" dirty="0">
                <a:solidFill>
                  <a:srgbClr val="4A4A49"/>
                </a:solidFill>
                <a:latin typeface="OpenSans"/>
              </a:rPr>
              <a:t>Stap 7: </a:t>
            </a:r>
            <a:r>
              <a:rPr lang="nl-NL" sz="2400" dirty="0">
                <a:solidFill>
                  <a:srgbClr val="4A4A49"/>
                </a:solidFill>
                <a:latin typeface="OpenSans"/>
              </a:rPr>
              <a:t>Strooi een dun laagje vermiculiet over de aarde, zodat deze niet snel uitdroogt.</a:t>
            </a:r>
            <a:endParaRPr lang="nl-NL" sz="2400" b="1" i="0" u="none" strike="noStrike" baseline="0" dirty="0">
              <a:solidFill>
                <a:srgbClr val="4A4A49"/>
              </a:solidFill>
              <a:latin typeface="OpenSans"/>
            </a:endParaRPr>
          </a:p>
          <a:p>
            <a:pPr algn="l"/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12166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4F645-C6AD-8299-8034-77F59987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Verzorging Zilte groenten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76D4CE-A21B-1429-67F4-835E75F51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803400"/>
            <a:ext cx="10879889" cy="4305300"/>
          </a:xfrm>
        </p:spPr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nl-N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zaaien tot ontkiemen (wat is dat?)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zaadjes ontkiemen na 1 tot 3 weken. Geef de zaden totdat ze ontkiemd zijn alleen maar zoet water!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nl-N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ontkieming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Zodra de plantjes ontkiemd zijn kunnen we ze zout water gaan geven. </a:t>
            </a:r>
          </a:p>
          <a:p>
            <a:pPr marL="228600">
              <a:lnSpc>
                <a:spcPct val="107000"/>
              </a:lnSpc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Maak hiervoor een oplossing van 4 gram zout op 1 liter water. Het is handig om direct een grote fles te vullen waar alle groepjes de plantjes mee kunnen water geven.</a:t>
            </a:r>
          </a:p>
          <a:p>
            <a:pPr marL="228600">
              <a:lnSpc>
                <a:spcPct val="107000"/>
              </a:lnSpc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Tips voor de verzorging:</a:t>
            </a:r>
          </a:p>
          <a:p>
            <a:pPr marL="742950" lvl="1" indent="-285750"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 dat de bodem altijd licht vochtig is..</a:t>
            </a:r>
          </a:p>
          <a:p>
            <a:pPr marL="742950" lvl="1" indent="-285750"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plantjes houden van een plaats met veel licht (vensterbank) waar het niet te koud is. </a:t>
            </a:r>
          </a:p>
          <a:p>
            <a:pPr marL="742950" lvl="1" indent="-285750"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de plantjes te dicht op elkaar in het kweekbakje staan belemmeren ze elkaar. Haal in dat geval de kleinste weg om ruimte te maken.</a:t>
            </a:r>
          </a:p>
        </p:txBody>
      </p:sp>
    </p:spTree>
    <p:extLst>
      <p:ext uri="{BB962C8B-B14F-4D97-AF65-F5344CB8AC3E}">
        <p14:creationId xmlns:p14="http://schemas.microsoft.com/office/powerpoint/2010/main" val="3812444431"/>
      </p:ext>
    </p:extLst>
  </p:cSld>
  <p:clrMapOvr>
    <a:masterClrMapping/>
  </p:clrMapOvr>
</p:sld>
</file>

<file path=ppt/theme/theme1.xml><?xml version="1.0" encoding="utf-8"?>
<a:theme xmlns:a="http://schemas.openxmlformats.org/drawingml/2006/main" name="GrowWizzKid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owWizzKid" id="{D1B6A4B6-2F42-DA4F-9234-5625E839314B}" vid="{029820DA-E7CC-9744-86D3-02095A42956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GrowWizzKid</Template>
  <TotalTime>4005</TotalTime>
  <Words>370</Words>
  <Application>Microsoft Office PowerPoint</Application>
  <PresentationFormat>Breedbeeld</PresentationFormat>
  <Paragraphs>43</Paragraphs>
  <Slides>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5" baseType="lpstr">
      <vt:lpstr>Arial</vt:lpstr>
      <vt:lpstr>Arial Rounded MT Bold</vt:lpstr>
      <vt:lpstr>Calibri</vt:lpstr>
      <vt:lpstr>Museo Sans Rounded 300</vt:lpstr>
      <vt:lpstr>Museo Sans Rounded 700</vt:lpstr>
      <vt:lpstr>Museo Sans Rounded 900</vt:lpstr>
      <vt:lpstr>OpenSans</vt:lpstr>
      <vt:lpstr>OpenSans-Bold</vt:lpstr>
      <vt:lpstr>GrowWizzKid</vt:lpstr>
      <vt:lpstr>PowerPoint-presentatie</vt:lpstr>
      <vt:lpstr>Het eten van de toekomst</vt:lpstr>
      <vt:lpstr>Verzilting</vt:lpstr>
      <vt:lpstr>Proefje:  Hoe goed kan tuinkers tegen zout water?</vt:lpstr>
      <vt:lpstr>Zilte groenten kweken</vt:lpstr>
      <vt:lpstr>Verzorging Zilte groenten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is GrowWizzKid?</dc:title>
  <dc:creator>Microsoft Office-gebruiker</dc:creator>
  <cp:lastModifiedBy>Ellie van der Schriek</cp:lastModifiedBy>
  <cp:revision>32</cp:revision>
  <dcterms:created xsi:type="dcterms:W3CDTF">2017-12-06T12:11:50Z</dcterms:created>
  <dcterms:modified xsi:type="dcterms:W3CDTF">2024-02-06T10:34:08Z</dcterms:modified>
</cp:coreProperties>
</file>