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2" r:id="rId14"/>
    <p:sldId id="283" r:id="rId15"/>
    <p:sldId id="284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A2774A-57A2-406E-94FF-75A8A813C54F}" v="1" dt="2025-03-27T09:37:56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8BAD0-11CE-4D16-80A7-6A167CE9214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4EC7918-C6BA-4039-B746-FE572A166503}">
      <dgm:prSet/>
      <dgm:spPr/>
      <dgm:t>
        <a:bodyPr/>
        <a:lstStyle/>
        <a:p>
          <a:r>
            <a:rPr lang="nl-NL"/>
            <a:t>voorgezaaide gewassen en kweekpakketten verzorgen</a:t>
          </a:r>
          <a:endParaRPr lang="en-US"/>
        </a:p>
      </dgm:t>
    </dgm:pt>
    <dgm:pt modelId="{58D429A6-60DE-4EF9-9185-D20C3DEBE8D9}" type="parTrans" cxnId="{2B67B005-6E0F-4166-810F-E97A20B889C9}">
      <dgm:prSet/>
      <dgm:spPr/>
      <dgm:t>
        <a:bodyPr/>
        <a:lstStyle/>
        <a:p>
          <a:endParaRPr lang="en-US"/>
        </a:p>
      </dgm:t>
    </dgm:pt>
    <dgm:pt modelId="{37ABBDCD-412F-49B0-97D4-4F625EEA5384}" type="sibTrans" cxnId="{2B67B005-6E0F-4166-810F-E97A20B889C9}">
      <dgm:prSet/>
      <dgm:spPr/>
      <dgm:t>
        <a:bodyPr/>
        <a:lstStyle/>
        <a:p>
          <a:endParaRPr lang="en-US"/>
        </a:p>
      </dgm:t>
    </dgm:pt>
    <dgm:pt modelId="{AD810D32-133A-48D3-94C6-79A152383C67}">
      <dgm:prSet/>
      <dgm:spPr/>
      <dgm:t>
        <a:bodyPr/>
        <a:lstStyle/>
        <a:p>
          <a:r>
            <a:rPr lang="nl-NL"/>
            <a:t>huiswerkopdracht</a:t>
          </a:r>
          <a:endParaRPr lang="en-US"/>
        </a:p>
      </dgm:t>
    </dgm:pt>
    <dgm:pt modelId="{C7387EB1-D3FC-4F77-8C11-F23F3D1125B9}" type="parTrans" cxnId="{15FE62B9-4882-4DBD-8E90-281A5AC18A21}">
      <dgm:prSet/>
      <dgm:spPr/>
      <dgm:t>
        <a:bodyPr/>
        <a:lstStyle/>
        <a:p>
          <a:endParaRPr lang="en-US"/>
        </a:p>
      </dgm:t>
    </dgm:pt>
    <dgm:pt modelId="{9A62F9B8-4E9D-4132-AE15-D3E316DF4131}" type="sibTrans" cxnId="{15FE62B9-4882-4DBD-8E90-281A5AC18A21}">
      <dgm:prSet/>
      <dgm:spPr/>
      <dgm:t>
        <a:bodyPr/>
        <a:lstStyle/>
        <a:p>
          <a:endParaRPr lang="en-US"/>
        </a:p>
      </dgm:t>
    </dgm:pt>
    <dgm:pt modelId="{177FF080-06FC-4CB0-B04E-ED5D7E2E96F6}" type="pres">
      <dgm:prSet presAssocID="{43F8BAD0-11CE-4D16-80A7-6A167CE92147}" presName="linear" presStyleCnt="0">
        <dgm:presLayoutVars>
          <dgm:animLvl val="lvl"/>
          <dgm:resizeHandles val="exact"/>
        </dgm:presLayoutVars>
      </dgm:prSet>
      <dgm:spPr/>
    </dgm:pt>
    <dgm:pt modelId="{FAA4ED1A-6E73-436E-B6F0-EA271FA3F507}" type="pres">
      <dgm:prSet presAssocID="{C4EC7918-C6BA-4039-B746-FE572A16650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D986648-2CDD-4D22-AA43-4A2D1C1005B0}" type="pres">
      <dgm:prSet presAssocID="{37ABBDCD-412F-49B0-97D4-4F625EEA5384}" presName="spacer" presStyleCnt="0"/>
      <dgm:spPr/>
    </dgm:pt>
    <dgm:pt modelId="{B77DC08A-B789-4615-856D-C822FEBD3C6B}" type="pres">
      <dgm:prSet presAssocID="{AD810D32-133A-48D3-94C6-79A152383C6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B67B005-6E0F-4166-810F-E97A20B889C9}" srcId="{43F8BAD0-11CE-4D16-80A7-6A167CE92147}" destId="{C4EC7918-C6BA-4039-B746-FE572A166503}" srcOrd="0" destOrd="0" parTransId="{58D429A6-60DE-4EF9-9185-D20C3DEBE8D9}" sibTransId="{37ABBDCD-412F-49B0-97D4-4F625EEA5384}"/>
    <dgm:cxn modelId="{CB8F6C9C-8E81-4809-97E9-7691CE4D1E23}" type="presOf" srcId="{43F8BAD0-11CE-4D16-80A7-6A167CE92147}" destId="{177FF080-06FC-4CB0-B04E-ED5D7E2E96F6}" srcOrd="0" destOrd="0" presId="urn:microsoft.com/office/officeart/2005/8/layout/vList2"/>
    <dgm:cxn modelId="{C8EC109D-CD57-44B3-BBAC-196B51B6AB72}" type="presOf" srcId="{AD810D32-133A-48D3-94C6-79A152383C67}" destId="{B77DC08A-B789-4615-856D-C822FEBD3C6B}" srcOrd="0" destOrd="0" presId="urn:microsoft.com/office/officeart/2005/8/layout/vList2"/>
    <dgm:cxn modelId="{15FE62B9-4882-4DBD-8E90-281A5AC18A21}" srcId="{43F8BAD0-11CE-4D16-80A7-6A167CE92147}" destId="{AD810D32-133A-48D3-94C6-79A152383C67}" srcOrd="1" destOrd="0" parTransId="{C7387EB1-D3FC-4F77-8C11-F23F3D1125B9}" sibTransId="{9A62F9B8-4E9D-4132-AE15-D3E316DF4131}"/>
    <dgm:cxn modelId="{A77DDAC5-0C2A-499F-8633-7840762860DD}" type="presOf" srcId="{C4EC7918-C6BA-4039-B746-FE572A166503}" destId="{FAA4ED1A-6E73-436E-B6F0-EA271FA3F507}" srcOrd="0" destOrd="0" presId="urn:microsoft.com/office/officeart/2005/8/layout/vList2"/>
    <dgm:cxn modelId="{CB9AE050-1510-4065-B894-2AC885E41E45}" type="presParOf" srcId="{177FF080-06FC-4CB0-B04E-ED5D7E2E96F6}" destId="{FAA4ED1A-6E73-436E-B6F0-EA271FA3F507}" srcOrd="0" destOrd="0" presId="urn:microsoft.com/office/officeart/2005/8/layout/vList2"/>
    <dgm:cxn modelId="{446B980A-8A38-4725-BBAA-0753F7D281CC}" type="presParOf" srcId="{177FF080-06FC-4CB0-B04E-ED5D7E2E96F6}" destId="{7D986648-2CDD-4D22-AA43-4A2D1C1005B0}" srcOrd="1" destOrd="0" presId="urn:microsoft.com/office/officeart/2005/8/layout/vList2"/>
    <dgm:cxn modelId="{65E43BC4-944F-4FC0-B89A-C1C2AF571DEB}" type="presParOf" srcId="{177FF080-06FC-4CB0-B04E-ED5D7E2E96F6}" destId="{B77DC08A-B789-4615-856D-C822FEBD3C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4ED1A-6E73-436E-B6F0-EA271FA3F507}">
      <dsp:nvSpPr>
        <dsp:cNvPr id="0" name=""/>
        <dsp:cNvSpPr/>
      </dsp:nvSpPr>
      <dsp:spPr>
        <a:xfrm>
          <a:off x="0" y="88770"/>
          <a:ext cx="6900512" cy="2585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voorgezaaide gewassen en kweekpakketten verzorgen</a:t>
          </a:r>
          <a:endParaRPr lang="en-US" sz="6500" kern="1200"/>
        </a:p>
      </dsp:txBody>
      <dsp:txXfrm>
        <a:off x="126223" y="214993"/>
        <a:ext cx="6648066" cy="2333254"/>
      </dsp:txXfrm>
    </dsp:sp>
    <dsp:sp modelId="{B77DC08A-B789-4615-856D-C822FEBD3C6B}">
      <dsp:nvSpPr>
        <dsp:cNvPr id="0" name=""/>
        <dsp:cNvSpPr/>
      </dsp:nvSpPr>
      <dsp:spPr>
        <a:xfrm>
          <a:off x="0" y="2861670"/>
          <a:ext cx="6900512" cy="2585700"/>
        </a:xfrm>
        <a:prstGeom prst="roundRect">
          <a:avLst/>
        </a:prstGeom>
        <a:solidFill>
          <a:schemeClr val="accent2">
            <a:hueOff val="-2449550"/>
            <a:satOff val="-11314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huiswerkopdracht</a:t>
          </a:r>
          <a:endParaRPr lang="en-US" sz="6500" kern="1200"/>
        </a:p>
      </dsp:txBody>
      <dsp:txXfrm>
        <a:off x="126223" y="2987893"/>
        <a:ext cx="6648066" cy="233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6T10:42:40.5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9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8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4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8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3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0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0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5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4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6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7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17" r:id="rId6"/>
    <p:sldLayoutId id="2147483813" r:id="rId7"/>
    <p:sldLayoutId id="2147483814" r:id="rId8"/>
    <p:sldLayoutId id="2147483815" r:id="rId9"/>
    <p:sldLayoutId id="2147483816" r:id="rId10"/>
    <p:sldLayoutId id="214748381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player.ntr.nl/index.php?id=VPWON_1297155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player.ntr.nl/index.php?id=VPWON_129715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5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4" name="Rectangle 27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verven, bloem, kunst, borduursel&#10;&#10;Automatisch gegenereerde beschrijving">
            <a:extLst>
              <a:ext uri="{FF2B5EF4-FFF2-40B4-BE49-F238E27FC236}">
                <a16:creationId xmlns:a16="http://schemas.microsoft.com/office/drawing/2014/main" id="{7C0BA253-12D4-AF6E-25ED-93A327020E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DA0082C8-9262-8675-8890-86F33956A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7400" dirty="0"/>
              <a:t>Hoe </a:t>
            </a:r>
            <a:r>
              <a:rPr lang="en-US" sz="7400" dirty="0" err="1"/>
              <a:t>kunnen</a:t>
            </a:r>
            <a:r>
              <a:rPr lang="en-US" sz="7400" dirty="0"/>
              <a:t> we de </a:t>
            </a:r>
            <a:r>
              <a:rPr lang="en-US" sz="7400" dirty="0" err="1"/>
              <a:t>wereldbevolking</a:t>
            </a:r>
            <a:r>
              <a:rPr lang="en-US" sz="7400" dirty="0"/>
              <a:t> </a:t>
            </a:r>
            <a:r>
              <a:rPr lang="en-US" sz="7400" dirty="0" err="1"/>
              <a:t>blijven</a:t>
            </a:r>
            <a:r>
              <a:rPr lang="en-US" sz="7400" dirty="0"/>
              <a:t> </a:t>
            </a:r>
            <a:r>
              <a:rPr lang="en-US" sz="7400" dirty="0" err="1"/>
              <a:t>voeden</a:t>
            </a:r>
            <a:r>
              <a:rPr lang="en-US" sz="7400" dirty="0"/>
              <a:t> in de </a:t>
            </a:r>
            <a:r>
              <a:rPr lang="en-US" sz="7400" dirty="0" err="1"/>
              <a:t>toekomst</a:t>
            </a:r>
            <a:r>
              <a:rPr lang="en-US" sz="7400" dirty="0"/>
              <a:t>?</a:t>
            </a: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70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9C930AD-D4FC-482F-B9FE-D6AC10EBA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C8D29E-7B12-6818-2807-E64D51F6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34214"/>
            <a:ext cx="3383280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/>
              <a:t>Window farm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572" y="734214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7C9EC5"/>
          </a:solidFill>
          <a:ln w="34925">
            <a:solidFill>
              <a:srgbClr val="7C9EC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1D54235-2A9D-3CBD-BF61-27CCD714A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8194" y="734214"/>
            <a:ext cx="7112869" cy="16002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/>
          </a:p>
        </p:txBody>
      </p:sp>
      <p:pic>
        <p:nvPicPr>
          <p:cNvPr id="6" name="Afbeelding 5" descr="Afbeelding met binnen&#10;&#10;Automatisch gegenereerde beschrijving">
            <a:extLst>
              <a:ext uri="{FF2B5EF4-FFF2-40B4-BE49-F238E27FC236}">
                <a16:creationId xmlns:a16="http://schemas.microsoft.com/office/drawing/2014/main" id="{2EFC1C5E-B9ED-ED9C-EE15-AA732C6096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8"/>
          <a:stretch/>
        </p:blipFill>
        <p:spPr bwMode="auto">
          <a:xfrm rot="5400000">
            <a:off x="6341929" y="2316125"/>
            <a:ext cx="7131822" cy="249957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6B9EB02-0CEF-35AD-F239-2F1BFBA940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10424" y="1709009"/>
            <a:ext cx="6115522" cy="3439982"/>
          </a:xfrm>
          <a:prstGeom prst="rect">
            <a:avLst/>
          </a:prstGeom>
        </p:spPr>
      </p:pic>
      <p:pic>
        <p:nvPicPr>
          <p:cNvPr id="10" name="Tijdelijke aanduiding voor inhoud 9" descr="Afbeelding met kruid, plant, tafel, groente&#10;&#10;Automatisch gegenereerde beschrijving">
            <a:extLst>
              <a:ext uri="{FF2B5EF4-FFF2-40B4-BE49-F238E27FC236}">
                <a16:creationId xmlns:a16="http://schemas.microsoft.com/office/drawing/2014/main" id="{5A0F78FB-CBD0-C308-BF9D-D28D65D828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3413" y="3228525"/>
            <a:ext cx="4087368" cy="229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01A09C-5040-6367-AC50-FA263214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/>
              <a:t>Telen op water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EBC8F47-1F07-8E9F-D09E-B62A79E8D8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29384"/>
            <a:ext cx="5181600" cy="4251960"/>
          </a:xfr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9952BCB-4958-4D41-0079-5FF7FDE6B4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929384"/>
            <a:ext cx="5181600" cy="4251960"/>
          </a:xfrm>
        </p:spPr>
      </p:pic>
    </p:spTree>
    <p:extLst>
      <p:ext uri="{BB962C8B-B14F-4D97-AF65-F5344CB8AC3E}">
        <p14:creationId xmlns:p14="http://schemas.microsoft.com/office/powerpoint/2010/main" val="2289752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/>
            <a:extLst>
              <a:ext uri="{FF2B5EF4-FFF2-40B4-BE49-F238E27FC236}">
                <a16:creationId xmlns:a16="http://schemas.microsoft.com/office/drawing/2014/main" id="{5568BBFD-0024-4096-1629-4FC7F334BF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781" y="294986"/>
            <a:ext cx="11282448" cy="6268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9177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B6C515-5DE2-3436-709C-9D88CD4C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6600" dirty="0"/>
              <a:t>Zilte groenten kweken in 7 stappen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A9EDE9-E538-87DE-594A-85CACEC4A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853928" cy="456349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nl-NL" sz="2400" b="1" i="0" u="none" strike="noStrike" baseline="0" dirty="0">
                <a:latin typeface="OpenSans-Bold"/>
              </a:rPr>
              <a:t>Stap 1: </a:t>
            </a:r>
            <a:r>
              <a:rPr lang="nl-NL" sz="2400" b="0" i="0" u="none" strike="noStrike" baseline="0" dirty="0">
                <a:latin typeface="OpenSans"/>
              </a:rPr>
              <a:t>Kweekzak openvouwen</a:t>
            </a:r>
          </a:p>
          <a:p>
            <a:pPr>
              <a:lnSpc>
                <a:spcPct val="150000"/>
              </a:lnSpc>
            </a:pPr>
            <a:r>
              <a:rPr lang="nl-NL" sz="2400" b="1" i="0" u="none" strike="noStrike" baseline="0" dirty="0">
                <a:latin typeface="OpenSans-Bold"/>
              </a:rPr>
              <a:t>Stap 2: </a:t>
            </a:r>
            <a:r>
              <a:rPr lang="nl-NL" sz="2400" b="0" i="0" u="none" strike="noStrike" baseline="0" dirty="0">
                <a:latin typeface="OpenSans"/>
              </a:rPr>
              <a:t>Kokostablet op de bodem leggen en zakje met voeding uitstrooien</a:t>
            </a:r>
          </a:p>
          <a:p>
            <a:pPr>
              <a:lnSpc>
                <a:spcPct val="150000"/>
              </a:lnSpc>
            </a:pPr>
            <a:r>
              <a:rPr lang="nl-NL" sz="2400" b="1" i="0" u="none" strike="noStrike" baseline="0" dirty="0">
                <a:latin typeface="OpenSans-Bold"/>
              </a:rPr>
              <a:t>Stap 3: </a:t>
            </a:r>
            <a:r>
              <a:rPr lang="nl-NL" sz="2400" b="0" i="0" u="none" strike="noStrike" baseline="0" dirty="0">
                <a:latin typeface="OpenSans"/>
              </a:rPr>
              <a:t>400 ml water afmeten en in de kweekzak gieten</a:t>
            </a:r>
          </a:p>
          <a:p>
            <a:pPr>
              <a:lnSpc>
                <a:spcPct val="150000"/>
              </a:lnSpc>
            </a:pPr>
            <a:r>
              <a:rPr lang="nl-NL" sz="2400" b="1" i="0" u="none" strike="noStrike" baseline="0" dirty="0">
                <a:latin typeface="OpenSans-Bold"/>
              </a:rPr>
              <a:t>Stap 4: </a:t>
            </a:r>
            <a:r>
              <a:rPr lang="nl-NL" sz="2400" b="0" i="0" u="none" strike="noStrike" baseline="0" dirty="0">
                <a:latin typeface="OpenSans"/>
              </a:rPr>
              <a:t>De opgezwollen kokosaarde kneden zodat het iets losser komt te zitten</a:t>
            </a:r>
          </a:p>
          <a:p>
            <a:pPr>
              <a:lnSpc>
                <a:spcPct val="150000"/>
              </a:lnSpc>
            </a:pPr>
            <a:r>
              <a:rPr lang="nl-NL" sz="2400" b="1" i="0" u="none" strike="noStrike" baseline="0" dirty="0">
                <a:latin typeface="OpenSans-Bold"/>
              </a:rPr>
              <a:t>Stap 5: </a:t>
            </a:r>
            <a:r>
              <a:rPr lang="nl-NL" sz="2400" i="0" u="none" strike="noStrike" baseline="0" dirty="0">
                <a:latin typeface="OpenSans-Bold"/>
              </a:rPr>
              <a:t>Maak met je vinger 5 g</a:t>
            </a:r>
            <a:r>
              <a:rPr lang="nl-NL" sz="2400" b="0" i="0" u="none" strike="noStrike" baseline="0" dirty="0">
                <a:latin typeface="OpenSans"/>
              </a:rPr>
              <a:t>aatjes in de kokosaarde</a:t>
            </a:r>
          </a:p>
          <a:p>
            <a:pPr>
              <a:lnSpc>
                <a:spcPct val="150000"/>
              </a:lnSpc>
            </a:pPr>
            <a:r>
              <a:rPr lang="nl-NL" sz="2400" b="1" i="0" u="none" strike="noStrike" baseline="0" dirty="0">
                <a:latin typeface="OpenSans-Bold"/>
              </a:rPr>
              <a:t>Stap 6: </a:t>
            </a:r>
            <a:r>
              <a:rPr lang="nl-NL" sz="2400" i="0" u="none" strike="noStrike" baseline="0" dirty="0">
                <a:latin typeface="OpenSans-Bold"/>
              </a:rPr>
              <a:t>De </a:t>
            </a:r>
            <a:r>
              <a:rPr lang="nl-NL" sz="2400" b="0" i="0" u="none" strike="noStrike" baseline="0" dirty="0">
                <a:latin typeface="OpenSans"/>
              </a:rPr>
              <a:t>zaden in de gaatjes doen en toedekken met kokosaarde. </a:t>
            </a:r>
          </a:p>
          <a:p>
            <a:pPr>
              <a:lnSpc>
                <a:spcPct val="150000"/>
              </a:lnSpc>
            </a:pPr>
            <a:r>
              <a:rPr lang="nl-NL" sz="2400" b="1" i="0" u="none" strike="noStrike" baseline="0" dirty="0">
                <a:latin typeface="OpenSans"/>
              </a:rPr>
              <a:t>Stap 7: </a:t>
            </a:r>
            <a:r>
              <a:rPr lang="nl-NL" sz="2400" dirty="0">
                <a:latin typeface="OpenSans"/>
              </a:rPr>
              <a:t>Strooi een dun laagje vermiculiet over de aarde, zodat deze niet snel uitdroogt.</a:t>
            </a:r>
            <a:endParaRPr lang="nl-NL" sz="2400" b="1" i="0" u="none" strike="noStrike" baseline="0" dirty="0">
              <a:latin typeface="OpenSans"/>
            </a:endParaRPr>
          </a:p>
          <a:p>
            <a:pPr>
              <a:lnSpc>
                <a:spcPct val="100000"/>
              </a:lnSpc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995989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5E0D0E5A-6E97-46A9-AF74-EAEA1E044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9417" y="6756322"/>
            <a:ext cx="5657849" cy="101678"/>
          </a:xfrm>
          <a:custGeom>
            <a:avLst/>
            <a:gdLst>
              <a:gd name="connsiteX0" fmla="*/ 0 w 2374107"/>
              <a:gd name="connsiteY0" fmla="*/ 0 h 45719"/>
              <a:gd name="connsiteX1" fmla="*/ 2374107 w 2374107"/>
              <a:gd name="connsiteY1" fmla="*/ 0 h 45719"/>
              <a:gd name="connsiteX2" fmla="*/ 2374107 w 2374107"/>
              <a:gd name="connsiteY2" fmla="*/ 45719 h 45719"/>
              <a:gd name="connsiteX3" fmla="*/ 0 w 2374107"/>
              <a:gd name="connsiteY3" fmla="*/ 45719 h 45719"/>
              <a:gd name="connsiteX4" fmla="*/ 0 w 2374107"/>
              <a:gd name="connsiteY4" fmla="*/ 0 h 45719"/>
              <a:gd name="connsiteX0" fmla="*/ 0 w 2430067"/>
              <a:gd name="connsiteY0" fmla="*/ 0 h 64769"/>
              <a:gd name="connsiteX1" fmla="*/ 2430067 w 2430067"/>
              <a:gd name="connsiteY1" fmla="*/ 19050 h 64769"/>
              <a:gd name="connsiteX2" fmla="*/ 2430067 w 2430067"/>
              <a:gd name="connsiteY2" fmla="*/ 64769 h 64769"/>
              <a:gd name="connsiteX3" fmla="*/ 55960 w 2430067"/>
              <a:gd name="connsiteY3" fmla="*/ 64769 h 64769"/>
              <a:gd name="connsiteX4" fmla="*/ 0 w 2430067"/>
              <a:gd name="connsiteY4" fmla="*/ 0 h 64769"/>
              <a:gd name="connsiteX0" fmla="*/ 0 w 2431088"/>
              <a:gd name="connsiteY0" fmla="*/ 0 h 94534"/>
              <a:gd name="connsiteX1" fmla="*/ 2431088 w 2431088"/>
              <a:gd name="connsiteY1" fmla="*/ 48815 h 94534"/>
              <a:gd name="connsiteX2" fmla="*/ 2431088 w 2431088"/>
              <a:gd name="connsiteY2" fmla="*/ 94534 h 94534"/>
              <a:gd name="connsiteX3" fmla="*/ 56981 w 2431088"/>
              <a:gd name="connsiteY3" fmla="*/ 94534 h 94534"/>
              <a:gd name="connsiteX4" fmla="*/ 0 w 2431088"/>
              <a:gd name="connsiteY4" fmla="*/ 0 h 94534"/>
              <a:gd name="connsiteX0" fmla="*/ 0 w 2425473"/>
              <a:gd name="connsiteY0" fmla="*/ 0 h 101678"/>
              <a:gd name="connsiteX1" fmla="*/ 2425473 w 2425473"/>
              <a:gd name="connsiteY1" fmla="*/ 55959 h 101678"/>
              <a:gd name="connsiteX2" fmla="*/ 2425473 w 2425473"/>
              <a:gd name="connsiteY2" fmla="*/ 101678 h 101678"/>
              <a:gd name="connsiteX3" fmla="*/ 51366 w 2425473"/>
              <a:gd name="connsiteY3" fmla="*/ 101678 h 101678"/>
              <a:gd name="connsiteX4" fmla="*/ 0 w 2425473"/>
              <a:gd name="connsiteY4" fmla="*/ 0 h 10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473" h="101678">
                <a:moveTo>
                  <a:pt x="0" y="0"/>
                </a:moveTo>
                <a:lnTo>
                  <a:pt x="2425473" y="55959"/>
                </a:lnTo>
                <a:lnTo>
                  <a:pt x="2425473" y="101678"/>
                </a:lnTo>
                <a:lnTo>
                  <a:pt x="51366" y="1016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52">
            <a:extLst>
              <a:ext uri="{FF2B5EF4-FFF2-40B4-BE49-F238E27FC236}">
                <a16:creationId xmlns:a16="http://schemas.microsoft.com/office/drawing/2014/main" id="{E197A7FD-CD8D-4609-AE35-64C89063E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8697" y="6809135"/>
            <a:ext cx="160496" cy="48864"/>
          </a:xfrm>
          <a:custGeom>
            <a:avLst/>
            <a:gdLst>
              <a:gd name="connsiteX0" fmla="*/ 0 w 91440"/>
              <a:gd name="connsiteY0" fmla="*/ 0 h 27432"/>
              <a:gd name="connsiteX1" fmla="*/ 91440 w 91440"/>
              <a:gd name="connsiteY1" fmla="*/ 0 h 27432"/>
              <a:gd name="connsiteX2" fmla="*/ 91440 w 91440"/>
              <a:gd name="connsiteY2" fmla="*/ 27432 h 27432"/>
              <a:gd name="connsiteX3" fmla="*/ 0 w 91440"/>
              <a:gd name="connsiteY3" fmla="*/ 27432 h 27432"/>
              <a:gd name="connsiteX4" fmla="*/ 0 w 91440"/>
              <a:gd name="connsiteY4" fmla="*/ 0 h 27432"/>
              <a:gd name="connsiteX0" fmla="*/ 0 w 128350"/>
              <a:gd name="connsiteY0" fmla="*/ 0 h 36957"/>
              <a:gd name="connsiteX1" fmla="*/ 128350 w 128350"/>
              <a:gd name="connsiteY1" fmla="*/ 9525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28350"/>
              <a:gd name="connsiteY0" fmla="*/ 0 h 36957"/>
              <a:gd name="connsiteX1" fmla="*/ 83106 w 128350"/>
              <a:gd name="connsiteY1" fmla="*/ 11906 h 36957"/>
              <a:gd name="connsiteX2" fmla="*/ 128350 w 128350"/>
              <a:gd name="connsiteY2" fmla="*/ 36957 h 36957"/>
              <a:gd name="connsiteX3" fmla="*/ 36910 w 128350"/>
              <a:gd name="connsiteY3" fmla="*/ 36957 h 36957"/>
              <a:gd name="connsiteX4" fmla="*/ 0 w 128350"/>
              <a:gd name="connsiteY4" fmla="*/ 0 h 36957"/>
              <a:gd name="connsiteX0" fmla="*/ 0 w 162878"/>
              <a:gd name="connsiteY0" fmla="*/ 0 h 44101"/>
              <a:gd name="connsiteX1" fmla="*/ 117634 w 162878"/>
              <a:gd name="connsiteY1" fmla="*/ 19050 h 44101"/>
              <a:gd name="connsiteX2" fmla="*/ 162878 w 162878"/>
              <a:gd name="connsiteY2" fmla="*/ 44101 h 44101"/>
              <a:gd name="connsiteX3" fmla="*/ 71438 w 162878"/>
              <a:gd name="connsiteY3" fmla="*/ 44101 h 44101"/>
              <a:gd name="connsiteX4" fmla="*/ 0 w 162878"/>
              <a:gd name="connsiteY4" fmla="*/ 0 h 44101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9056 w 160496"/>
              <a:gd name="connsiteY3" fmla="*/ 48864 h 48864"/>
              <a:gd name="connsiteX4" fmla="*/ 0 w 160496"/>
              <a:gd name="connsiteY4" fmla="*/ 0 h 48864"/>
              <a:gd name="connsiteX0" fmla="*/ 0 w 160496"/>
              <a:gd name="connsiteY0" fmla="*/ 0 h 48864"/>
              <a:gd name="connsiteX1" fmla="*/ 115252 w 160496"/>
              <a:gd name="connsiteY1" fmla="*/ 23813 h 48864"/>
              <a:gd name="connsiteX2" fmla="*/ 160496 w 160496"/>
              <a:gd name="connsiteY2" fmla="*/ 48864 h 48864"/>
              <a:gd name="connsiteX3" fmla="*/ 61912 w 160496"/>
              <a:gd name="connsiteY3" fmla="*/ 48864 h 48864"/>
              <a:gd name="connsiteX4" fmla="*/ 0 w 160496"/>
              <a:gd name="connsiteY4" fmla="*/ 0 h 4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496" h="48864">
                <a:moveTo>
                  <a:pt x="0" y="0"/>
                </a:moveTo>
                <a:lnTo>
                  <a:pt x="115252" y="23813"/>
                </a:lnTo>
                <a:lnTo>
                  <a:pt x="160496" y="48864"/>
                </a:lnTo>
                <a:lnTo>
                  <a:pt x="61912" y="488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8EA4759-2B24-E683-FE3A-A9CEC301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800">
                <a:solidFill>
                  <a:srgbClr val="FFFFFF"/>
                </a:solidFill>
              </a:rPr>
              <a:t>Evaluatie: </a:t>
            </a:r>
            <a:br>
              <a:rPr lang="en-US" sz="6800">
                <a:solidFill>
                  <a:srgbClr val="FFFFFF"/>
                </a:solidFill>
              </a:rPr>
            </a:br>
            <a:r>
              <a:rPr lang="en-US" sz="6800">
                <a:solidFill>
                  <a:srgbClr val="FFFFFF"/>
                </a:solidFill>
              </a:rPr>
              <a:t>Wat heb je geleerd vandaag?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C0B64B74-19BE-47D9-8BB8-7081BF0E0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44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CC1C63F-3024-85BC-EEF5-1591A70D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103194" cy="5583148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Afsluiting</a:t>
            </a:r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40B12A1C-900D-6748-0FBD-013C75D83B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93248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380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/>
            <a:extLst>
              <a:ext uri="{FF2B5EF4-FFF2-40B4-BE49-F238E27FC236}">
                <a16:creationId xmlns:a16="http://schemas.microsoft.com/office/drawing/2014/main" id="{5568BBFD-0024-4096-1629-4FC7F334BF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781" y="294986"/>
            <a:ext cx="11282448" cy="6268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1884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45B0A1-57E3-1A93-2B4B-C6CFD152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857" y="1776862"/>
            <a:ext cx="7836213" cy="20302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800" dirty="0" err="1">
                <a:solidFill>
                  <a:srgbClr val="FFFFFF"/>
                </a:solidFill>
              </a:rPr>
              <a:t>waar</a:t>
            </a:r>
            <a:r>
              <a:rPr lang="en-US" sz="6800" dirty="0">
                <a:solidFill>
                  <a:srgbClr val="FFFFFF"/>
                </a:solidFill>
              </a:rPr>
              <a:t> </a:t>
            </a:r>
            <a:r>
              <a:rPr lang="en-US" sz="6800" dirty="0" err="1">
                <a:solidFill>
                  <a:srgbClr val="FFFFFF"/>
                </a:solidFill>
              </a:rPr>
              <a:t>gaan</a:t>
            </a:r>
            <a:r>
              <a:rPr lang="en-US" sz="6800" dirty="0">
                <a:solidFill>
                  <a:srgbClr val="FFFFFF"/>
                </a:solidFill>
              </a:rPr>
              <a:t> we in de </a:t>
            </a:r>
            <a:r>
              <a:rPr lang="en-US" sz="6800" dirty="0" err="1">
                <a:solidFill>
                  <a:srgbClr val="FFFFFF"/>
                </a:solidFill>
              </a:rPr>
              <a:t>toekomst</a:t>
            </a:r>
            <a:r>
              <a:rPr lang="en-US" sz="6800" dirty="0">
                <a:solidFill>
                  <a:srgbClr val="FFFFFF"/>
                </a:solidFill>
              </a:rPr>
              <a:t> </a:t>
            </a:r>
            <a:r>
              <a:rPr lang="en-US" sz="6800" dirty="0" err="1">
                <a:solidFill>
                  <a:srgbClr val="FFFFFF"/>
                </a:solidFill>
              </a:rPr>
              <a:t>ons</a:t>
            </a:r>
            <a:r>
              <a:rPr lang="en-US" sz="6800" dirty="0">
                <a:solidFill>
                  <a:srgbClr val="FFFFFF"/>
                </a:solidFill>
              </a:rPr>
              <a:t> eten </a:t>
            </a:r>
            <a:r>
              <a:rPr lang="en-US" sz="6800" dirty="0" err="1">
                <a:solidFill>
                  <a:srgbClr val="FFFFFF"/>
                </a:solidFill>
              </a:rPr>
              <a:t>vandaan</a:t>
            </a:r>
            <a:r>
              <a:rPr lang="en-US" sz="6800" dirty="0">
                <a:solidFill>
                  <a:srgbClr val="FFFFFF"/>
                </a:solidFill>
              </a:rPr>
              <a:t> </a:t>
            </a:r>
            <a:r>
              <a:rPr lang="en-US" sz="6800" dirty="0" err="1">
                <a:solidFill>
                  <a:srgbClr val="FFFFFF"/>
                </a:solidFill>
              </a:rPr>
              <a:t>halen</a:t>
            </a:r>
            <a:r>
              <a:rPr lang="en-US" sz="68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5760D5D-2F49-FA5E-4AC8-C2C271F5299C}"/>
              </a:ext>
            </a:extLst>
          </p:cNvPr>
          <p:cNvSpPr txBox="1">
            <a:spLocks/>
          </p:cNvSpPr>
          <p:nvPr/>
        </p:nvSpPr>
        <p:spPr>
          <a:xfrm>
            <a:off x="1906621" y="4117539"/>
            <a:ext cx="8142051" cy="17961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Bef>
                <a:spcPts val="1000"/>
              </a:spcBef>
            </a:pPr>
            <a:r>
              <a:rPr lang="en-US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hoe </a:t>
            </a:r>
            <a:r>
              <a:rPr lang="en-US" b="1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gaan</a:t>
            </a:r>
            <a:r>
              <a:rPr lang="en-US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we in de </a:t>
            </a:r>
            <a:r>
              <a:rPr lang="en-US" b="1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toekomst</a:t>
            </a:r>
            <a:r>
              <a:rPr lang="en-US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ons</a:t>
            </a:r>
            <a:r>
              <a:rPr lang="en-US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voedsel</a:t>
            </a:r>
            <a:r>
              <a:rPr lang="en-US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produceren</a:t>
            </a:r>
            <a:r>
              <a:rPr lang="en-US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66FE4BF-1906-8666-E6F6-DB66524F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Uit de zee</a:t>
            </a:r>
          </a:p>
        </p:txBody>
      </p:sp>
      <p:pic>
        <p:nvPicPr>
          <p:cNvPr id="8" name="Tijdelijke aanduiding voor inhoud 7" descr="Afbeelding met water, onderwater, zeewier, Maritieme biologie&#10;&#10;Automatisch gegenereerde beschrijving">
            <a:extLst>
              <a:ext uri="{FF2B5EF4-FFF2-40B4-BE49-F238E27FC236}">
                <a16:creationId xmlns:a16="http://schemas.microsoft.com/office/drawing/2014/main" id="{0C9B223D-CB50-F446-0A5E-FD20FEA35E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29384"/>
            <a:ext cx="5181600" cy="4251960"/>
          </a:xfrm>
        </p:spPr>
      </p:pic>
      <p:pic>
        <p:nvPicPr>
          <p:cNvPr id="10" name="Tijdelijke aanduiding voor inhoud 9" descr="Afbeelding met ongewerveld dier, mossel, schelpdier, eetbare zeevis en schaal- en schelpdieren&#10;&#10;Automatisch gegenereerde beschrijving">
            <a:extLst>
              <a:ext uri="{FF2B5EF4-FFF2-40B4-BE49-F238E27FC236}">
                <a16:creationId xmlns:a16="http://schemas.microsoft.com/office/drawing/2014/main" id="{3B1C73AE-C265-2BBC-4763-D0EB03A888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929383"/>
            <a:ext cx="5181600" cy="4251959"/>
          </a:xfrm>
        </p:spPr>
      </p:pic>
    </p:spTree>
    <p:extLst>
      <p:ext uri="{BB962C8B-B14F-4D97-AF65-F5344CB8AC3E}">
        <p14:creationId xmlns:p14="http://schemas.microsoft.com/office/powerpoint/2010/main" val="93831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 descr="Afbeelding met hemel, water, buitenshuis, boot&#10;&#10;Automatisch gegenereerde beschrijving">
            <a:extLst>
              <a:ext uri="{FF2B5EF4-FFF2-40B4-BE49-F238E27FC236}">
                <a16:creationId xmlns:a16="http://schemas.microsoft.com/office/drawing/2014/main" id="{8A412E6F-7AF0-D297-D725-BEA8B6C48B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1" y="-1"/>
            <a:ext cx="12188952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A324144-E9CF-4B12-A53E-FAC0D281D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5000">
                <a:schemeClr val="tx1">
                  <a:alpha val="40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B340E0-D4F3-6D91-6ABF-CC9ADAB36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253227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Op het water – Floating Farm</a:t>
            </a:r>
          </a:p>
        </p:txBody>
      </p:sp>
    </p:spTree>
    <p:extLst>
      <p:ext uri="{BB962C8B-B14F-4D97-AF65-F5344CB8AC3E}">
        <p14:creationId xmlns:p14="http://schemas.microsoft.com/office/powerpoint/2010/main" val="198593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 descr="Afbeelding met voedsel, gerecht, hamburger, Fastfood&#10;&#10;Automatisch gegenereerde beschrijving">
            <a:extLst>
              <a:ext uri="{FF2B5EF4-FFF2-40B4-BE49-F238E27FC236}">
                <a16:creationId xmlns:a16="http://schemas.microsoft.com/office/drawing/2014/main" id="{2C81CB0C-165D-4E01-D32E-FD86593BEA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9C72CB-C575-A6C6-D293-02D556A9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507787"/>
            <a:ext cx="4023360" cy="24167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Uit</a:t>
            </a:r>
            <a:r>
              <a:rPr lang="en-US" sz="4800" dirty="0">
                <a:solidFill>
                  <a:schemeClr val="bg1"/>
                </a:solidFill>
              </a:rPr>
              <a:t> de </a:t>
            </a:r>
            <a:r>
              <a:rPr lang="en-US" sz="4800" dirty="0" err="1">
                <a:solidFill>
                  <a:schemeClr val="bg1"/>
                </a:solidFill>
              </a:rPr>
              <a:t>fabriek</a:t>
            </a:r>
            <a:r>
              <a:rPr lang="en-US" sz="4800" dirty="0">
                <a:solidFill>
                  <a:schemeClr val="bg1"/>
                </a:solidFill>
              </a:rPr>
              <a:t>: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hamburger van </a:t>
            </a:r>
            <a:r>
              <a:rPr lang="en-US" sz="4800" dirty="0" err="1">
                <a:solidFill>
                  <a:schemeClr val="bg1"/>
                </a:solidFill>
              </a:rPr>
              <a:t>kweekvlees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3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01A09C-5040-6367-AC50-FA263214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teelttechnieken – verticale tuinbouw</a:t>
            </a:r>
          </a:p>
        </p:txBody>
      </p:sp>
      <p:pic>
        <p:nvPicPr>
          <p:cNvPr id="6" name="Tijdelijke aanduiding voor inhoud 5" descr="Afbeelding met plant, kruid, kamerplant, groente&#10;&#10;Automatisch gegenereerde beschrijving">
            <a:extLst>
              <a:ext uri="{FF2B5EF4-FFF2-40B4-BE49-F238E27FC236}">
                <a16:creationId xmlns:a16="http://schemas.microsoft.com/office/drawing/2014/main" id="{7EBC8F47-1F07-8E9F-D09E-B62A79E8D8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29384"/>
            <a:ext cx="5181600" cy="4251960"/>
          </a:xfrm>
        </p:spPr>
      </p:pic>
      <p:pic>
        <p:nvPicPr>
          <p:cNvPr id="8" name="Tijdelijke aanduiding voor inhoud 7" descr="Afbeelding met plant, kamerplant, bloempot, kruid&#10;&#10;Automatisch gegenereerde beschrijving">
            <a:extLst>
              <a:ext uri="{FF2B5EF4-FFF2-40B4-BE49-F238E27FC236}">
                <a16:creationId xmlns:a16="http://schemas.microsoft.com/office/drawing/2014/main" id="{79952BCB-4958-4D41-0079-5FF7FDE6B4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929384"/>
            <a:ext cx="5181600" cy="4251960"/>
          </a:xfrm>
        </p:spPr>
      </p:pic>
    </p:spTree>
    <p:extLst>
      <p:ext uri="{BB962C8B-B14F-4D97-AF65-F5344CB8AC3E}">
        <p14:creationId xmlns:p14="http://schemas.microsoft.com/office/powerpoint/2010/main" val="163158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01A09C-5040-6367-AC50-FA263214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Nieuwe teelttechnieken – SLA telen op water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EBC8F47-1F07-8E9F-D09E-B62A79E8D8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29384"/>
            <a:ext cx="5181600" cy="4251960"/>
          </a:xfr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9952BCB-4958-4D41-0079-5FF7FDE6B4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929384"/>
            <a:ext cx="5181600" cy="4251960"/>
          </a:xfrm>
        </p:spPr>
      </p:pic>
    </p:spTree>
    <p:extLst>
      <p:ext uri="{BB962C8B-B14F-4D97-AF65-F5344CB8AC3E}">
        <p14:creationId xmlns:p14="http://schemas.microsoft.com/office/powerpoint/2010/main" val="411458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01A09C-5040-6367-AC50-FA263214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Nieuwe teelttechnieken – Zilte groenten kweken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EBC8F47-1F07-8E9F-D09E-B62A79E8D8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29384"/>
            <a:ext cx="5181600" cy="4251960"/>
          </a:xfr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9952BCB-4958-4D41-0079-5FF7FDE6B4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929384"/>
            <a:ext cx="5181600" cy="4251960"/>
          </a:xfrm>
        </p:spPr>
      </p:pic>
    </p:spTree>
    <p:extLst>
      <p:ext uri="{BB962C8B-B14F-4D97-AF65-F5344CB8AC3E}">
        <p14:creationId xmlns:p14="http://schemas.microsoft.com/office/powerpoint/2010/main" val="4408750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182</Words>
  <Application>Microsoft Office PowerPoint</Application>
  <PresentationFormat>Breedbeeld</PresentationFormat>
  <Paragraphs>23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OpenSans</vt:lpstr>
      <vt:lpstr>OpenSans-Bold</vt:lpstr>
      <vt:lpstr>The Hand Bold</vt:lpstr>
      <vt:lpstr>The Serif Hand Black</vt:lpstr>
      <vt:lpstr>SketchyVTI</vt:lpstr>
      <vt:lpstr>Hoe kunnen we de wereldbevolking blijven voeden in de toekomst?</vt:lpstr>
      <vt:lpstr>PowerPoint-presentatie</vt:lpstr>
      <vt:lpstr>waar gaan we in de toekomst ons eten vandaan halen?</vt:lpstr>
      <vt:lpstr>Uit de zee</vt:lpstr>
      <vt:lpstr>Op het water – Floating Farm</vt:lpstr>
      <vt:lpstr>Uit de fabriek: hamburger van kweekvlees</vt:lpstr>
      <vt:lpstr>Nieuwe teelttechnieken – verticale tuinbouw</vt:lpstr>
      <vt:lpstr>Nieuwe teelttechnieken – SLA telen op water</vt:lpstr>
      <vt:lpstr>Nieuwe teelttechnieken – Zilte groenten kweken</vt:lpstr>
      <vt:lpstr>Window farm</vt:lpstr>
      <vt:lpstr>Telen op water</vt:lpstr>
      <vt:lpstr>PowerPoint-presentatie</vt:lpstr>
      <vt:lpstr>Zilte groenten kweken in 7 stappen</vt:lpstr>
      <vt:lpstr>Evaluatie:  Wat heb je geleerd vandaag?</vt:lpstr>
      <vt:lpstr>Afsluiting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kunnen we de wereldbevolking blijven voeden in de toekomst?</dc:title>
  <dc:creator>Ellie van der Schriek</dc:creator>
  <cp:lastModifiedBy>Ellie van der Schriek</cp:lastModifiedBy>
  <cp:revision>1</cp:revision>
  <dcterms:created xsi:type="dcterms:W3CDTF">2025-03-26T08:15:02Z</dcterms:created>
  <dcterms:modified xsi:type="dcterms:W3CDTF">2025-03-27T09:38:07Z</dcterms:modified>
</cp:coreProperties>
</file>